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7"/>
  </p:notesMasterIdLst>
  <p:sldIdLst>
    <p:sldId id="256" r:id="rId2"/>
    <p:sldId id="257" r:id="rId3"/>
    <p:sldId id="258" r:id="rId4"/>
    <p:sldId id="288" r:id="rId5"/>
    <p:sldId id="281" r:id="rId6"/>
    <p:sldId id="273" r:id="rId7"/>
    <p:sldId id="280" r:id="rId8"/>
    <p:sldId id="264" r:id="rId9"/>
    <p:sldId id="259" r:id="rId10"/>
    <p:sldId id="283" r:id="rId11"/>
    <p:sldId id="287" r:id="rId12"/>
    <p:sldId id="285" r:id="rId13"/>
    <p:sldId id="286" r:id="rId14"/>
    <p:sldId id="26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6"/>
  </p:normalViewPr>
  <p:slideViewPr>
    <p:cSldViewPr snapToGrid="0" snapToObjects="1" showGuides="1">
      <p:cViewPr varScale="1">
        <p:scale>
          <a:sx n="95" d="100"/>
          <a:sy n="95" d="100"/>
        </p:scale>
        <p:origin x="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8C74-2B3A-8042-9CA0-7D81F9423AD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9FFF-4223-844C-BACD-5E1AFD53C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12ED-EF4E-474F-A011-2D70B0EC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735621"/>
            <a:ext cx="66294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C0CC2-1401-1741-AA4E-7F312C7A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294"/>
            <a:ext cx="9144000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0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7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9231-6CAD-431D-81D2-B5804C76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D04-BAFD-435B-B3AD-56EF503BB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7" t="5877" r="8824"/>
          <a:stretch/>
        </p:blipFill>
        <p:spPr>
          <a:xfrm>
            <a:off x="1" y="1687606"/>
            <a:ext cx="9144000" cy="34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summary.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regions of the country, especially in the counties with natural gas reserves?</a:t>
            </a:r>
          </a:p>
          <a:p>
            <a:pPr lvl="1" fontAlgn="ctr"/>
            <a:r>
              <a:rPr lang="en-US" dirty="0"/>
              <a:t>How does the Storage changes over time based on the facilities (e.g. Pipelines) available in the counties or regions with natural gas reserves? </a:t>
            </a:r>
          </a:p>
          <a:p>
            <a:pPr lvl="1" fontAlgn="ctr"/>
            <a:r>
              <a:rPr lang="en-US" dirty="0"/>
              <a:t>How does Imported gas contribute to the supply overtime?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does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558-3C46-6F41-A5F3-FBD7E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2" y="-429768"/>
            <a:ext cx="7772400" cy="1609344"/>
          </a:xfrm>
        </p:spPr>
        <p:txBody>
          <a:bodyPr/>
          <a:lstStyle/>
          <a:p>
            <a:r>
              <a:rPr lang="en-US" dirty="0" err="1"/>
              <a:t>DatA</a:t>
            </a:r>
            <a:r>
              <a:rPr lang="en-US" dirty="0"/>
              <a:t> </a:t>
            </a:r>
            <a:r>
              <a:rPr lang="en-US" dirty="0" err="1"/>
              <a:t>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2C81CA-2A46-EC48-A0C4-957F2A1F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506187"/>
              </p:ext>
            </p:extLst>
          </p:nvPr>
        </p:nvGraphicFramePr>
        <p:xfrm>
          <a:off x="94132" y="601929"/>
          <a:ext cx="8263218" cy="625607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02528">
                  <a:extLst>
                    <a:ext uri="{9D8B030D-6E8A-4147-A177-3AD203B41FA5}">
                      <a16:colId xmlns:a16="http://schemas.microsoft.com/office/drawing/2014/main" val="1417613626"/>
                    </a:ext>
                  </a:extLst>
                </a:gridCol>
                <a:gridCol w="980153">
                  <a:extLst>
                    <a:ext uri="{9D8B030D-6E8A-4147-A177-3AD203B41FA5}">
                      <a16:colId xmlns:a16="http://schemas.microsoft.com/office/drawing/2014/main" val="2554373204"/>
                    </a:ext>
                  </a:extLst>
                </a:gridCol>
                <a:gridCol w="1476335">
                  <a:extLst>
                    <a:ext uri="{9D8B030D-6E8A-4147-A177-3AD203B41FA5}">
                      <a16:colId xmlns:a16="http://schemas.microsoft.com/office/drawing/2014/main" val="2090009188"/>
                    </a:ext>
                  </a:extLst>
                </a:gridCol>
                <a:gridCol w="1306025">
                  <a:extLst>
                    <a:ext uri="{9D8B030D-6E8A-4147-A177-3AD203B41FA5}">
                      <a16:colId xmlns:a16="http://schemas.microsoft.com/office/drawing/2014/main" val="3491629248"/>
                    </a:ext>
                  </a:extLst>
                </a:gridCol>
                <a:gridCol w="1470057">
                  <a:extLst>
                    <a:ext uri="{9D8B030D-6E8A-4147-A177-3AD203B41FA5}">
                      <a16:colId xmlns:a16="http://schemas.microsoft.com/office/drawing/2014/main" val="1584934660"/>
                    </a:ext>
                  </a:extLst>
                </a:gridCol>
                <a:gridCol w="2028120">
                  <a:extLst>
                    <a:ext uri="{9D8B030D-6E8A-4147-A177-3AD203B41FA5}">
                      <a16:colId xmlns:a16="http://schemas.microsoft.com/office/drawing/2014/main" val="3307704898"/>
                    </a:ext>
                  </a:extLst>
                </a:gridCol>
              </a:tblGrid>
              <a:tr h="34104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4837"/>
                  </a:ext>
                </a:extLst>
              </a:tr>
              <a:tr h="3935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Cleaning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Type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Quantity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Analysis Methods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19294"/>
                  </a:ext>
                </a:extLst>
              </a:tr>
              <a:tr h="22383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 Key</a:t>
                      </a:r>
                    </a:p>
                    <a:p>
                      <a:r>
                        <a:rPr lang="en-US" sz="1200" dirty="0"/>
                        <a:t>JSON</a:t>
                      </a:r>
                    </a:p>
                    <a:p>
                      <a:r>
                        <a:rPr lang="en-US" sz="1200" dirty="0"/>
                        <a:t>Excel Files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Excel files conversion into pandas </a:t>
                      </a:r>
                      <a:r>
                        <a:rPr lang="en-US" sz="1200" dirty="0" err="1"/>
                        <a:t>dataframes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Natural gas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Production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Consumption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Storage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Prices </a:t>
                      </a:r>
                    </a:p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7262 series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20 Excel spreadsheets conversion into pandas data frame for data manipulation.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Descriptive statistics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Time series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Regression Analysis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Matrix analysis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36948"/>
                  </a:ext>
                </a:extLst>
              </a:tr>
              <a:tr h="6812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World Weather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dictionary for data manipulation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Historical temperature changes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7672"/>
                  </a:ext>
                </a:extLst>
              </a:tr>
              <a:tr h="11213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Google Maps Platform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USA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JSON file to explore 3221 counties delimitations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Production changes per county over time.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23409"/>
                  </a:ext>
                </a:extLst>
              </a:tr>
              <a:tr h="486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CSV file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CPI 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CSV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Conversion of US $ to 2018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21619"/>
                  </a:ext>
                </a:extLst>
              </a:tr>
              <a:tr h="8788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Census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Testing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Superposed on Google map to determine county per state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5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8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FA6C1-0359-3948-864B-9D55DF2C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050551-092F-2049-94A2-D619D7549146}"/>
              </a:ext>
            </a:extLst>
          </p:cNvPr>
          <p:cNvSpPr/>
          <p:nvPr/>
        </p:nvSpPr>
        <p:spPr>
          <a:xfrm>
            <a:off x="8014447" y="6010835"/>
            <a:ext cx="1129553" cy="753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63D6D-8665-414A-93DB-7DC52F22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0137"/>
            <a:ext cx="8727141" cy="29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444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7F3BC-4E03-794B-A719-942D0768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970"/>
            <a:ext cx="9144000" cy="37225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DEC1A6-EB24-CA4B-8681-AF703C12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1815"/>
            <a:ext cx="7772400" cy="1609344"/>
          </a:xfrm>
        </p:spPr>
        <p:txBody>
          <a:bodyPr/>
          <a:lstStyle/>
          <a:p>
            <a:pPr algn="ctr"/>
            <a:r>
              <a:rPr lang="en-US" dirty="0"/>
              <a:t>U.S. </a:t>
            </a:r>
            <a:r>
              <a:rPr lang="en-US" dirty="0" err="1"/>
              <a:t>GaS</a:t>
            </a:r>
            <a:r>
              <a:rPr lang="en-US" dirty="0"/>
              <a:t> Production </a:t>
            </a:r>
          </a:p>
        </p:txBody>
      </p:sp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969</TotalTime>
  <Words>312</Words>
  <Application>Microsoft Macintosh PowerPoint</Application>
  <PresentationFormat>On-screen Show (4:3)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U.S. GaS Production </vt:lpstr>
      <vt:lpstr>Analysis Process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Velmarini Vasquez</cp:lastModifiedBy>
  <cp:revision>39</cp:revision>
  <dcterms:created xsi:type="dcterms:W3CDTF">2019-03-27T20:14:37Z</dcterms:created>
  <dcterms:modified xsi:type="dcterms:W3CDTF">2019-03-29T03:08:48Z</dcterms:modified>
</cp:coreProperties>
</file>